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56" d="100"/>
          <a:sy n="156" d="100"/>
        </p:scale>
        <p:origin x="808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fb8ca3d807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fb8ca3d807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fb8ca3d80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fb8ca3d80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670a3e88a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670a3e88a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f670a3e88a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f670a3e88a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670a3e88a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f670a3e88a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fb8ca3d80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fb8ca3d80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b8ca3d807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fb8ca3d807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fb8ca3d807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fb8ca3d807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670a3e88a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f670a3e88a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f670a3e88a_1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f670a3e88a_1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f670a3e88a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f670a3e88a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f670a3e88a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f670a3e88a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f670a3e88a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f670a3e88a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fca0c914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fca0c914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fca0c9147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fca0c91477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P-0033684-T01-IM6 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(purity: </a:t>
            </a:r>
            <a:r>
              <a:rPr lang="en" sz="900">
                <a:highlight>
                  <a:srgbClr val="FFFFFF"/>
                </a:highlight>
              </a:rPr>
              <a:t>0.31, ploidy: 5.3)</a:t>
            </a:r>
            <a:endParaRPr sz="90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P-0000584-T03-IM6 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(purity: </a:t>
            </a:r>
            <a:r>
              <a:rPr lang="en" sz="900">
                <a:highlight>
                  <a:srgbClr val="FFFFFF"/>
                </a:highlight>
              </a:rPr>
              <a:t>0.87, ploidy: 2.1)</a:t>
            </a:r>
            <a:endParaRPr sz="90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fca0c9147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fca0c91477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P-0033684-T01-IM6 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(purity: </a:t>
            </a:r>
            <a:r>
              <a:rPr lang="en" sz="900">
                <a:highlight>
                  <a:srgbClr val="FFFFFF"/>
                </a:highlight>
              </a:rPr>
              <a:t>0.31, ploidy: 5.3)</a:t>
            </a:r>
            <a:endParaRPr sz="90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P-0000584-T03-IM6 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(purity: </a:t>
            </a:r>
            <a:r>
              <a:rPr lang="en" sz="900">
                <a:highlight>
                  <a:srgbClr val="FFFFFF"/>
                </a:highlight>
              </a:rPr>
              <a:t>0.87, ploidy: 2.1)</a:t>
            </a:r>
            <a:endParaRPr sz="90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fca0c91477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fca0c91477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fca0c91477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fca0c91477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ca0c91477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fca0c91477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fb8ca3d807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fb8ca3d807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fb8ca3d80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fb8ca3d807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fb8ca3d807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fb8ca3d807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f670a3e88a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f670a3e88a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f670a3e88a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f670a3e88a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f670a3e88a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f670a3e88a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f670a3e88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f670a3e88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300"/>
              <a:t>Robust background modelling of copy number alterations data</a:t>
            </a:r>
            <a:endParaRPr sz="358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Aditya Deshpande</a:t>
            </a:r>
            <a:endParaRPr sz="24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Karolina Sienkiewicz</a:t>
            </a:r>
            <a:endParaRPr sz="24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Christoph Kreitzer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5025" y="4276600"/>
            <a:ext cx="2995600" cy="6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400" y="3963800"/>
            <a:ext cx="1472100" cy="102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5050" y="4222375"/>
            <a:ext cx="2752316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DryClean removes GC bias in IMPACT data</a:t>
            </a:r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225" y="1637801"/>
            <a:ext cx="7443051" cy="301384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 txBox="1"/>
          <p:nvPr/>
        </p:nvSpPr>
        <p:spPr>
          <a:xfrm>
            <a:off x="359175" y="61000"/>
            <a:ext cx="1219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</a:rPr>
              <a:t>Result 1</a:t>
            </a:r>
            <a:endParaRPr sz="9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DryClean is ‘normal-agnostic’ </a:t>
            </a:r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body" idx="1"/>
          </p:nvPr>
        </p:nvSpPr>
        <p:spPr>
          <a:xfrm>
            <a:off x="311700" y="4242200"/>
            <a:ext cx="8520600" cy="4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Facets-CnLR(atio) depend on the normal samples. Non-uniform distributions will skew the tumor profile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59490"/>
            <a:ext cx="4260299" cy="1874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8225" y="1859500"/>
            <a:ext cx="4260299" cy="187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 txBox="1"/>
          <p:nvPr/>
        </p:nvSpPr>
        <p:spPr>
          <a:xfrm>
            <a:off x="1185925" y="1459300"/>
            <a:ext cx="235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(uniform) normal</a:t>
            </a:r>
            <a:endParaRPr/>
          </a:p>
        </p:txBody>
      </p:sp>
      <p:sp>
        <p:nvSpPr>
          <p:cNvPr id="133" name="Google Shape;133;p23"/>
          <p:cNvSpPr txBox="1"/>
          <p:nvPr/>
        </p:nvSpPr>
        <p:spPr>
          <a:xfrm>
            <a:off x="5648325" y="1459300"/>
            <a:ext cx="205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 (uniform) normal</a:t>
            </a:r>
            <a:endParaRPr/>
          </a:p>
        </p:txBody>
      </p:sp>
      <p:cxnSp>
        <p:nvCxnSpPr>
          <p:cNvPr id="134" name="Google Shape;134;p23"/>
          <p:cNvCxnSpPr/>
          <p:nvPr/>
        </p:nvCxnSpPr>
        <p:spPr>
          <a:xfrm>
            <a:off x="711550" y="2458425"/>
            <a:ext cx="30429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" name="Google Shape;135;p23"/>
          <p:cNvCxnSpPr/>
          <p:nvPr/>
        </p:nvCxnSpPr>
        <p:spPr>
          <a:xfrm rot="10800000" flipH="1">
            <a:off x="6661475" y="2097725"/>
            <a:ext cx="1131600" cy="6369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36" name="Google Shape;136;p23"/>
          <p:cNvSpPr txBox="1"/>
          <p:nvPr/>
        </p:nvSpPr>
        <p:spPr>
          <a:xfrm>
            <a:off x="359175" y="61000"/>
            <a:ext cx="1219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</a:rPr>
              <a:t>Result 2</a:t>
            </a:r>
            <a:endParaRPr sz="9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80">
                <a:latin typeface="Times New Roman"/>
                <a:ea typeface="Times New Roman"/>
                <a:cs typeface="Times New Roman"/>
                <a:sym typeface="Times New Roman"/>
              </a:rPr>
              <a:t>DryClean reduces (hyper-) segmentation, especially in low purity samples</a:t>
            </a:r>
            <a:endParaRPr sz="2220"/>
          </a:p>
        </p:txBody>
      </p:sp>
      <p:sp>
        <p:nvSpPr>
          <p:cNvPr id="142" name="Google Shape;142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675" y="1410825"/>
            <a:ext cx="5726300" cy="351237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4"/>
          <p:cNvSpPr txBox="1"/>
          <p:nvPr/>
        </p:nvSpPr>
        <p:spPr>
          <a:xfrm>
            <a:off x="359175" y="61000"/>
            <a:ext cx="165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</a:rPr>
              <a:t>Result 3: partial replacement</a:t>
            </a:r>
            <a:endParaRPr sz="9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‘Partial’ replacement is uniform across the genome, and hence should not cause an issue</a:t>
            </a:r>
            <a:endParaRPr sz="2320"/>
          </a:p>
        </p:txBody>
      </p:sp>
      <p:sp>
        <p:nvSpPr>
          <p:cNvPr id="150" name="Google Shape;150;p25"/>
          <p:cNvSpPr txBox="1">
            <a:spLocks noGrp="1"/>
          </p:cNvSpPr>
          <p:nvPr>
            <p:ph type="body" idx="1"/>
          </p:nvPr>
        </p:nvSpPr>
        <p:spPr>
          <a:xfrm>
            <a:off x="528550" y="16811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0000"/>
                </a:solidFill>
              </a:rPr>
              <a:t>Substitution rates vary between 56 and 94%</a:t>
            </a:r>
            <a:endParaRPr sz="10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51" name="Google Shape;151;p25"/>
          <p:cNvSpPr txBox="1"/>
          <p:nvPr/>
        </p:nvSpPr>
        <p:spPr>
          <a:xfrm>
            <a:off x="359175" y="61000"/>
            <a:ext cx="1829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</a:rPr>
              <a:t>Result 4, partial replacement</a:t>
            </a:r>
            <a:endParaRPr sz="900">
              <a:solidFill>
                <a:srgbClr val="B7B7B7"/>
              </a:solidFill>
            </a:endParaRPr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850" y="2021100"/>
            <a:ext cx="4786826" cy="29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/>
        </p:nvSpPr>
        <p:spPr>
          <a:xfrm>
            <a:off x="4404825" y="3550950"/>
            <a:ext cx="2405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0000"/>
                </a:solidFill>
              </a:rPr>
              <a:t>Average substitution = 74%</a:t>
            </a:r>
            <a:endParaRPr sz="13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‘Full replacement’ doesn’t improve the calls</a:t>
            </a:r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body" idx="1"/>
          </p:nvPr>
        </p:nvSpPr>
        <p:spPr>
          <a:xfrm>
            <a:off x="311700" y="4459050"/>
            <a:ext cx="8520600" cy="7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Full replacement == information loss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0" name="Google Shape;160;p26"/>
          <p:cNvPicPr preferRelativeResize="0"/>
          <p:nvPr/>
        </p:nvPicPr>
        <p:blipFill rotWithShape="1">
          <a:blip r:embed="rId3">
            <a:alphaModFix/>
          </a:blip>
          <a:srcRect l="36743" r="37060"/>
          <a:stretch/>
        </p:blipFill>
        <p:spPr>
          <a:xfrm>
            <a:off x="887749" y="1572175"/>
            <a:ext cx="1454675" cy="281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/>
          <p:cNvPicPr preferRelativeResize="0"/>
          <p:nvPr/>
        </p:nvPicPr>
        <p:blipFill rotWithShape="1">
          <a:blip r:embed="rId4">
            <a:alphaModFix/>
          </a:blip>
          <a:srcRect l="24166" r="24006"/>
          <a:stretch/>
        </p:blipFill>
        <p:spPr>
          <a:xfrm>
            <a:off x="2488350" y="1767638"/>
            <a:ext cx="2233475" cy="21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 rotWithShape="1">
          <a:blip r:embed="rId5">
            <a:alphaModFix/>
          </a:blip>
          <a:srcRect l="24592" r="22825"/>
          <a:stretch/>
        </p:blipFill>
        <p:spPr>
          <a:xfrm>
            <a:off x="5291950" y="1856825"/>
            <a:ext cx="2044076" cy="19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6"/>
          <p:cNvSpPr txBox="1"/>
          <p:nvPr/>
        </p:nvSpPr>
        <p:spPr>
          <a:xfrm>
            <a:off x="1315950" y="1812175"/>
            <a:ext cx="117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980000"/>
                </a:solidFill>
              </a:rPr>
              <a:t>p</a:t>
            </a:r>
            <a:r>
              <a:rPr lang="en" sz="700" b="1">
                <a:solidFill>
                  <a:srgbClr val="980000"/>
                </a:solidFill>
              </a:rPr>
              <a:t>[</a:t>
            </a:r>
            <a:r>
              <a:rPr lang="en" sz="500" b="1">
                <a:solidFill>
                  <a:srgbClr val="980000"/>
                </a:solidFill>
              </a:rPr>
              <a:t>paired t.test</a:t>
            </a:r>
            <a:r>
              <a:rPr lang="en" sz="700" b="1">
                <a:solidFill>
                  <a:srgbClr val="980000"/>
                </a:solidFill>
              </a:rPr>
              <a:t>]</a:t>
            </a:r>
            <a:r>
              <a:rPr lang="en" sz="800" b="1">
                <a:solidFill>
                  <a:srgbClr val="980000"/>
                </a:solidFill>
              </a:rPr>
              <a:t> = 0.204</a:t>
            </a:r>
            <a:endParaRPr sz="800" b="1">
              <a:solidFill>
                <a:srgbClr val="980000"/>
              </a:solidFill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6342950" y="3272475"/>
            <a:ext cx="1172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980000"/>
                </a:solidFill>
              </a:rPr>
              <a:t>cor[</a:t>
            </a:r>
            <a:r>
              <a:rPr lang="en" sz="500" b="1">
                <a:solidFill>
                  <a:srgbClr val="980000"/>
                </a:solidFill>
              </a:rPr>
              <a:t>pearson</a:t>
            </a:r>
            <a:r>
              <a:rPr lang="en" sz="700" b="1">
                <a:solidFill>
                  <a:srgbClr val="980000"/>
                </a:solidFill>
              </a:rPr>
              <a:t>] = 94%</a:t>
            </a:r>
            <a:endParaRPr sz="700" b="1">
              <a:solidFill>
                <a:srgbClr val="980000"/>
              </a:solidFill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359175" y="61000"/>
            <a:ext cx="1829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</a:rPr>
              <a:t>Result 5, full replacement</a:t>
            </a:r>
            <a:endParaRPr sz="9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body" idx="1"/>
          </p:nvPr>
        </p:nvSpPr>
        <p:spPr>
          <a:xfrm>
            <a:off x="6946100" y="4398075"/>
            <a:ext cx="21165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cBIO reports no alteration for </a:t>
            </a:r>
            <a:r>
              <a:rPr lang="en" i="1"/>
              <a:t>ERBB2</a:t>
            </a:r>
            <a:endParaRPr i="1"/>
          </a:p>
        </p:txBody>
      </p:sp>
      <p:pic>
        <p:nvPicPr>
          <p:cNvPr id="171" name="Google Shape;171;p27"/>
          <p:cNvPicPr preferRelativeResize="0"/>
          <p:nvPr/>
        </p:nvPicPr>
        <p:blipFill rotWithShape="1">
          <a:blip r:embed="rId3">
            <a:alphaModFix/>
          </a:blip>
          <a:srcRect l="20597"/>
          <a:stretch/>
        </p:blipFill>
        <p:spPr>
          <a:xfrm>
            <a:off x="935350" y="1329013"/>
            <a:ext cx="4258124" cy="33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/>
        </p:nvSpPr>
        <p:spPr>
          <a:xfrm>
            <a:off x="108400" y="1680625"/>
            <a:ext cx="772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0000"/>
                </a:solidFill>
              </a:rPr>
              <a:t>FACETS</a:t>
            </a:r>
            <a:endParaRPr sz="900" b="1">
              <a:solidFill>
                <a:srgbClr val="FF0000"/>
              </a:solidFill>
            </a:endParaRPr>
          </a:p>
        </p:txBody>
      </p:sp>
      <p:sp>
        <p:nvSpPr>
          <p:cNvPr id="173" name="Google Shape;173;p27"/>
          <p:cNvSpPr txBox="1"/>
          <p:nvPr/>
        </p:nvSpPr>
        <p:spPr>
          <a:xfrm>
            <a:off x="108400" y="2745063"/>
            <a:ext cx="77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0000"/>
                </a:solidFill>
              </a:rPr>
              <a:t>partial</a:t>
            </a:r>
            <a:endParaRPr sz="9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0000"/>
                </a:solidFill>
              </a:rPr>
              <a:t>DryClean</a:t>
            </a:r>
            <a:endParaRPr sz="900" b="1">
              <a:solidFill>
                <a:srgbClr val="FF0000"/>
              </a:solidFill>
            </a:endParaRPr>
          </a:p>
        </p:txBody>
      </p:sp>
      <p:sp>
        <p:nvSpPr>
          <p:cNvPr id="174" name="Google Shape;174;p27"/>
          <p:cNvSpPr txBox="1"/>
          <p:nvPr/>
        </p:nvSpPr>
        <p:spPr>
          <a:xfrm>
            <a:off x="135550" y="3832625"/>
            <a:ext cx="71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0000"/>
                </a:solidFill>
              </a:rPr>
              <a:t>full</a:t>
            </a:r>
            <a:endParaRPr sz="9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0000"/>
                </a:solidFill>
              </a:rPr>
              <a:t>DryClean</a:t>
            </a:r>
            <a:endParaRPr sz="900" b="1">
              <a:solidFill>
                <a:srgbClr val="FF0000"/>
              </a:solidFill>
            </a:endParaRPr>
          </a:p>
        </p:txBody>
      </p:sp>
      <p:cxnSp>
        <p:nvCxnSpPr>
          <p:cNvPr id="175" name="Google Shape;175;p27"/>
          <p:cNvCxnSpPr/>
          <p:nvPr/>
        </p:nvCxnSpPr>
        <p:spPr>
          <a:xfrm>
            <a:off x="1138475" y="4568950"/>
            <a:ext cx="792900" cy="5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" name="Google Shape;176;p27"/>
          <p:cNvSpPr txBox="1"/>
          <p:nvPr/>
        </p:nvSpPr>
        <p:spPr>
          <a:xfrm>
            <a:off x="962225" y="4628125"/>
            <a:ext cx="1145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0000"/>
                </a:solidFill>
              </a:rPr>
              <a:t>quality of Normal</a:t>
            </a:r>
            <a:endParaRPr sz="900" b="1">
              <a:solidFill>
                <a:srgbClr val="FF0000"/>
              </a:solidFill>
            </a:endParaRPr>
          </a:p>
        </p:txBody>
      </p:sp>
      <p:sp>
        <p:nvSpPr>
          <p:cNvPr id="177" name="Google Shape;177;p27"/>
          <p:cNvSpPr txBox="1"/>
          <p:nvPr/>
        </p:nvSpPr>
        <p:spPr>
          <a:xfrm>
            <a:off x="5387475" y="1611325"/>
            <a:ext cx="1379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0000"/>
                </a:solidFill>
              </a:rPr>
              <a:t>WGD; allelic gain of </a:t>
            </a:r>
            <a:r>
              <a:rPr lang="en" sz="900" b="1" i="1">
                <a:solidFill>
                  <a:srgbClr val="FF0000"/>
                </a:solidFill>
              </a:rPr>
              <a:t>ERBB2</a:t>
            </a:r>
            <a:endParaRPr sz="900" b="1" i="1">
              <a:solidFill>
                <a:srgbClr val="FF0000"/>
              </a:solidFill>
            </a:endParaRPr>
          </a:p>
        </p:txBody>
      </p:sp>
      <p:cxnSp>
        <p:nvCxnSpPr>
          <p:cNvPr id="178" name="Google Shape;178;p27"/>
          <p:cNvCxnSpPr/>
          <p:nvPr/>
        </p:nvCxnSpPr>
        <p:spPr>
          <a:xfrm>
            <a:off x="409075" y="2425175"/>
            <a:ext cx="56652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27"/>
          <p:cNvCxnSpPr/>
          <p:nvPr/>
        </p:nvCxnSpPr>
        <p:spPr>
          <a:xfrm>
            <a:off x="409075" y="3526650"/>
            <a:ext cx="56652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27"/>
          <p:cNvSpPr txBox="1"/>
          <p:nvPr/>
        </p:nvSpPr>
        <p:spPr>
          <a:xfrm>
            <a:off x="359175" y="61000"/>
            <a:ext cx="1829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</a:rPr>
              <a:t>Result 6</a:t>
            </a:r>
            <a:endParaRPr sz="900">
              <a:solidFill>
                <a:srgbClr val="B7B7B7"/>
              </a:solidFill>
            </a:endParaRPr>
          </a:p>
        </p:txBody>
      </p:sp>
      <p:sp>
        <p:nvSpPr>
          <p:cNvPr id="181" name="Google Shape;181;p27"/>
          <p:cNvSpPr txBox="1"/>
          <p:nvPr/>
        </p:nvSpPr>
        <p:spPr>
          <a:xfrm>
            <a:off x="5387475" y="2571738"/>
            <a:ext cx="1379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0000"/>
                </a:solidFill>
              </a:rPr>
              <a:t>WGD; allelic gain of </a:t>
            </a:r>
            <a:r>
              <a:rPr lang="en" sz="900" b="1" i="1">
                <a:solidFill>
                  <a:srgbClr val="FF0000"/>
                </a:solidFill>
              </a:rPr>
              <a:t>ERBB2</a:t>
            </a:r>
            <a:endParaRPr sz="900" b="1" i="1">
              <a:solidFill>
                <a:srgbClr val="FF0000"/>
              </a:solidFill>
            </a:endParaRPr>
          </a:p>
        </p:txBody>
      </p:sp>
      <p:sp>
        <p:nvSpPr>
          <p:cNvPr id="182" name="Google Shape;182;p27"/>
          <p:cNvSpPr txBox="1"/>
          <p:nvPr/>
        </p:nvSpPr>
        <p:spPr>
          <a:xfrm>
            <a:off x="5387475" y="3657725"/>
            <a:ext cx="1379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0000"/>
                </a:solidFill>
              </a:rPr>
              <a:t>WGD; allelic gain of </a:t>
            </a:r>
            <a:r>
              <a:rPr lang="en" sz="900" b="1" i="1">
                <a:solidFill>
                  <a:srgbClr val="FF0000"/>
                </a:solidFill>
              </a:rPr>
              <a:t>ERBB2</a:t>
            </a:r>
            <a:endParaRPr sz="900" b="1" i="1">
              <a:solidFill>
                <a:srgbClr val="FF0000"/>
              </a:solidFill>
            </a:endParaRPr>
          </a:p>
        </p:txBody>
      </p:sp>
      <p:sp>
        <p:nvSpPr>
          <p:cNvPr id="183" name="Google Shape;18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66"/>
              <a:t>Focality? One case example with methodological concordance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DryClean enables sensitive change-points detection</a:t>
            </a:r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body" idx="1"/>
          </p:nvPr>
        </p:nvSpPr>
        <p:spPr>
          <a:xfrm>
            <a:off x="5529775" y="1247350"/>
            <a:ext cx="4007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0" name="Google Shape;190;p28"/>
          <p:cNvPicPr preferRelativeResize="0"/>
          <p:nvPr/>
        </p:nvPicPr>
        <p:blipFill rotWithShape="1">
          <a:blip r:embed="rId3">
            <a:alphaModFix/>
          </a:blip>
          <a:srcRect l="40076"/>
          <a:stretch/>
        </p:blipFill>
        <p:spPr>
          <a:xfrm>
            <a:off x="1226451" y="1105025"/>
            <a:ext cx="3317322" cy="3416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p28"/>
          <p:cNvCxnSpPr/>
          <p:nvPr/>
        </p:nvCxnSpPr>
        <p:spPr>
          <a:xfrm rot="10800000">
            <a:off x="4416000" y="1633175"/>
            <a:ext cx="4608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2" name="Google Shape;192;p28"/>
          <p:cNvCxnSpPr/>
          <p:nvPr/>
        </p:nvCxnSpPr>
        <p:spPr>
          <a:xfrm rot="10800000">
            <a:off x="4416000" y="2754625"/>
            <a:ext cx="4608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3" name="Google Shape;193;p28"/>
          <p:cNvCxnSpPr/>
          <p:nvPr/>
        </p:nvCxnSpPr>
        <p:spPr>
          <a:xfrm rot="10800000">
            <a:off x="4416000" y="3855750"/>
            <a:ext cx="4608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94" name="Google Shape;194;p28"/>
          <p:cNvSpPr txBox="1"/>
          <p:nvPr/>
        </p:nvSpPr>
        <p:spPr>
          <a:xfrm>
            <a:off x="379300" y="1477625"/>
            <a:ext cx="772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0000"/>
                </a:solidFill>
              </a:rPr>
              <a:t>FACETS</a:t>
            </a:r>
            <a:endParaRPr sz="900" b="1">
              <a:solidFill>
                <a:srgbClr val="FF0000"/>
              </a:solidFill>
            </a:endParaRPr>
          </a:p>
        </p:txBody>
      </p:sp>
      <p:sp>
        <p:nvSpPr>
          <p:cNvPr id="195" name="Google Shape;195;p28"/>
          <p:cNvSpPr txBox="1"/>
          <p:nvPr/>
        </p:nvSpPr>
        <p:spPr>
          <a:xfrm>
            <a:off x="379300" y="2542063"/>
            <a:ext cx="77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0000"/>
                </a:solidFill>
              </a:rPr>
              <a:t>partial</a:t>
            </a:r>
            <a:endParaRPr sz="9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0000"/>
                </a:solidFill>
              </a:rPr>
              <a:t>DryClean</a:t>
            </a:r>
            <a:endParaRPr sz="900" b="1">
              <a:solidFill>
                <a:srgbClr val="FF0000"/>
              </a:solidFill>
            </a:endParaRPr>
          </a:p>
        </p:txBody>
      </p:sp>
      <p:sp>
        <p:nvSpPr>
          <p:cNvPr id="196" name="Google Shape;196;p28"/>
          <p:cNvSpPr txBox="1"/>
          <p:nvPr/>
        </p:nvSpPr>
        <p:spPr>
          <a:xfrm>
            <a:off x="406450" y="3629625"/>
            <a:ext cx="71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0000"/>
                </a:solidFill>
              </a:rPr>
              <a:t>full</a:t>
            </a:r>
            <a:endParaRPr sz="9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0000"/>
                </a:solidFill>
              </a:rPr>
              <a:t>DryClean</a:t>
            </a:r>
            <a:endParaRPr sz="900" b="1">
              <a:solidFill>
                <a:srgbClr val="FF0000"/>
              </a:solidFill>
            </a:endParaRPr>
          </a:p>
        </p:txBody>
      </p:sp>
      <p:cxnSp>
        <p:nvCxnSpPr>
          <p:cNvPr id="197" name="Google Shape;197;p28"/>
          <p:cNvCxnSpPr/>
          <p:nvPr/>
        </p:nvCxnSpPr>
        <p:spPr>
          <a:xfrm>
            <a:off x="679975" y="2249282"/>
            <a:ext cx="4185600" cy="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28"/>
          <p:cNvCxnSpPr/>
          <p:nvPr/>
        </p:nvCxnSpPr>
        <p:spPr>
          <a:xfrm rot="10800000" flipH="1">
            <a:off x="632538" y="3354390"/>
            <a:ext cx="4287300" cy="4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99" name="Google Shape;199;p28"/>
          <p:cNvSpPr txBox="1"/>
          <p:nvPr/>
        </p:nvSpPr>
        <p:spPr>
          <a:xfrm>
            <a:off x="359175" y="61000"/>
            <a:ext cx="1829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</a:rPr>
              <a:t>Result 7</a:t>
            </a:r>
            <a:endParaRPr sz="900">
              <a:solidFill>
                <a:srgbClr val="B7B7B7"/>
              </a:solidFill>
            </a:endParaRPr>
          </a:p>
        </p:txBody>
      </p:sp>
      <p:sp>
        <p:nvSpPr>
          <p:cNvPr id="200" name="Google Shape;200;p28"/>
          <p:cNvSpPr txBox="1">
            <a:spLocks noGrp="1"/>
          </p:cNvSpPr>
          <p:nvPr>
            <p:ph type="body" idx="1"/>
          </p:nvPr>
        </p:nvSpPr>
        <p:spPr>
          <a:xfrm>
            <a:off x="6959650" y="4350625"/>
            <a:ext cx="21165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cBIO reports no alteration for </a:t>
            </a:r>
            <a:r>
              <a:rPr lang="en" i="1"/>
              <a:t>ERBB2</a:t>
            </a:r>
            <a:endParaRPr i="1"/>
          </a:p>
        </p:txBody>
      </p:sp>
      <p:sp>
        <p:nvSpPr>
          <p:cNvPr id="201" name="Google Shape;201;p28"/>
          <p:cNvSpPr/>
          <p:nvPr/>
        </p:nvSpPr>
        <p:spPr>
          <a:xfrm>
            <a:off x="1402775" y="1057150"/>
            <a:ext cx="521700" cy="271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8"/>
          <p:cNvSpPr/>
          <p:nvPr/>
        </p:nvSpPr>
        <p:spPr>
          <a:xfrm>
            <a:off x="1402775" y="2205775"/>
            <a:ext cx="521700" cy="271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8"/>
          <p:cNvSpPr/>
          <p:nvPr/>
        </p:nvSpPr>
        <p:spPr>
          <a:xfrm>
            <a:off x="1402775" y="3320425"/>
            <a:ext cx="521700" cy="271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8"/>
          <p:cNvSpPr txBox="1"/>
          <p:nvPr/>
        </p:nvSpPr>
        <p:spPr>
          <a:xfrm>
            <a:off x="577875" y="47639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dlrs = derivative log2 ratio spread</a:t>
            </a:r>
            <a:endParaRPr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focal events are captured with DryClean data</a:t>
            </a:r>
            <a:endParaRPr/>
          </a:p>
        </p:txBody>
      </p:sp>
      <p:sp>
        <p:nvSpPr>
          <p:cNvPr id="210" name="Google Shape;210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1" name="Google Shape;2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775" y="1152475"/>
            <a:ext cx="5811674" cy="358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9"/>
          <p:cNvSpPr txBox="1"/>
          <p:nvPr/>
        </p:nvSpPr>
        <p:spPr>
          <a:xfrm>
            <a:off x="5496278" y="1636878"/>
            <a:ext cx="60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0.8%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13" name="Google Shape;213;p29"/>
          <p:cNvSpPr txBox="1"/>
          <p:nvPr/>
        </p:nvSpPr>
        <p:spPr>
          <a:xfrm>
            <a:off x="4710267" y="1980631"/>
            <a:ext cx="60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0.5%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14" name="Google Shape;214;p29"/>
          <p:cNvSpPr txBox="1"/>
          <p:nvPr/>
        </p:nvSpPr>
        <p:spPr>
          <a:xfrm>
            <a:off x="6273775" y="1342836"/>
            <a:ext cx="60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0.3%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15" name="Google Shape;215;p29"/>
          <p:cNvSpPr txBox="1"/>
          <p:nvPr/>
        </p:nvSpPr>
        <p:spPr>
          <a:xfrm>
            <a:off x="4745544" y="2302350"/>
            <a:ext cx="60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0.7%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216" name="Google Shape;216;p29"/>
          <p:cNvSpPr txBox="1"/>
          <p:nvPr/>
        </p:nvSpPr>
        <p:spPr>
          <a:xfrm>
            <a:off x="5517436" y="2087881"/>
            <a:ext cx="60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0.8%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217" name="Google Shape;217;p29"/>
          <p:cNvSpPr txBox="1"/>
          <p:nvPr/>
        </p:nvSpPr>
        <p:spPr>
          <a:xfrm>
            <a:off x="6310508" y="1659386"/>
            <a:ext cx="60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0.9%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218" name="Google Shape;218;p29"/>
          <p:cNvSpPr txBox="1"/>
          <p:nvPr/>
        </p:nvSpPr>
        <p:spPr>
          <a:xfrm>
            <a:off x="359175" y="61000"/>
            <a:ext cx="1829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</a:rPr>
              <a:t>Result 7B</a:t>
            </a:r>
            <a:endParaRPr sz="9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Focality: </a:t>
            </a:r>
            <a:endParaRPr/>
          </a:p>
        </p:txBody>
      </p:sp>
      <p:sp>
        <p:nvSpPr>
          <p:cNvPr id="224" name="Google Shape;224;p30"/>
          <p:cNvSpPr txBox="1">
            <a:spLocks noGrp="1"/>
          </p:cNvSpPr>
          <p:nvPr>
            <p:ph type="body" idx="1"/>
          </p:nvPr>
        </p:nvSpPr>
        <p:spPr>
          <a:xfrm>
            <a:off x="5990575" y="1152475"/>
            <a:ext cx="2841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wt - ERBB2 (2:1)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Consistent purity estimates (cBIO purity = 20%)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4 mutations (PIK3CA, TP53, KMT2C, MAP2K4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Tumor most likely driven by mutations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Genome (CNA) inconspicuous </a:t>
            </a:r>
            <a:endParaRPr/>
          </a:p>
        </p:txBody>
      </p:sp>
      <p:pic>
        <p:nvPicPr>
          <p:cNvPr id="225" name="Google Shape;225;p30"/>
          <p:cNvPicPr preferRelativeResize="0"/>
          <p:nvPr/>
        </p:nvPicPr>
        <p:blipFill rotWithShape="1">
          <a:blip r:embed="rId3">
            <a:alphaModFix/>
          </a:blip>
          <a:srcRect l="40044"/>
          <a:stretch/>
        </p:blipFill>
        <p:spPr>
          <a:xfrm>
            <a:off x="3198775" y="1643975"/>
            <a:ext cx="2717100" cy="279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0"/>
          <p:cNvPicPr preferRelativeResize="0"/>
          <p:nvPr/>
        </p:nvPicPr>
        <p:blipFill rotWithShape="1">
          <a:blip r:embed="rId4">
            <a:alphaModFix/>
          </a:blip>
          <a:srcRect l="39975"/>
          <a:stretch/>
        </p:blipFill>
        <p:spPr>
          <a:xfrm>
            <a:off x="311700" y="1565550"/>
            <a:ext cx="2717100" cy="279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amplification</a:t>
            </a:r>
            <a:endParaRPr/>
          </a:p>
        </p:txBody>
      </p:sp>
      <p:sp>
        <p:nvSpPr>
          <p:cNvPr id="232" name="Google Shape;232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3" name="Google Shape;23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850" y="1286451"/>
            <a:ext cx="5373900" cy="331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Biases influencing estimation of CNAs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Dryclean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Implementation of DryClean for IMPACT data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Results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" sz="3200">
                <a:latin typeface="Times New Roman"/>
                <a:ea typeface="Times New Roman"/>
                <a:cs typeface="Times New Roman"/>
                <a:sym typeface="Times New Roman"/>
              </a:rPr>
              <a:t>Poor data – stays poor data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>
                <a:latin typeface="Times New Roman"/>
                <a:ea typeface="Times New Roman"/>
                <a:cs typeface="Times New Roman"/>
                <a:sym typeface="Times New Roman"/>
              </a:rPr>
              <a:t>case study: P-0021225-T01-IM6; primary breast cancer (55 y, f.)</a:t>
            </a:r>
            <a:endParaRPr/>
          </a:p>
        </p:txBody>
      </p:sp>
      <p:sp>
        <p:nvSpPr>
          <p:cNvPr id="239" name="Google Shape;239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0" name="Google Shape;2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29448"/>
            <a:ext cx="7932930" cy="366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246" name="Google Shape;246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+"/>
            </a:pPr>
            <a:r>
              <a:rPr lang="en">
                <a:solidFill>
                  <a:schemeClr val="dk1"/>
                </a:solidFill>
              </a:rPr>
              <a:t>Normal agnostic</a:t>
            </a:r>
            <a:endParaRPr>
              <a:solidFill>
                <a:schemeClr val="dk1"/>
              </a:solidFill>
            </a:endParaRPr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+"/>
            </a:pPr>
            <a:r>
              <a:rPr lang="en">
                <a:solidFill>
                  <a:schemeClr val="dk1"/>
                </a:solidFill>
              </a:rPr>
              <a:t>GC bias (read depth) is eliminated </a:t>
            </a:r>
            <a:endParaRPr>
              <a:solidFill>
                <a:schemeClr val="dk1"/>
              </a:solidFill>
            </a:endParaRPr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+"/>
            </a:pPr>
            <a:r>
              <a:rPr lang="en">
                <a:solidFill>
                  <a:schemeClr val="dk1"/>
                </a:solidFill>
              </a:rPr>
              <a:t>Segmentation pattern tends to be better in low purity samples</a:t>
            </a:r>
            <a:endParaRPr>
              <a:solidFill>
                <a:schemeClr val="dk1"/>
              </a:solidFill>
            </a:endParaRPr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+"/>
            </a:pPr>
            <a:r>
              <a:rPr lang="en">
                <a:solidFill>
                  <a:schemeClr val="dk1"/>
                </a:solidFill>
              </a:rPr>
              <a:t>Focal events are captured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0861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>
                <a:solidFill>
                  <a:schemeClr val="dk1"/>
                </a:solidFill>
              </a:rPr>
              <a:t>‘Full replacement’ - leads to information loss</a:t>
            </a:r>
            <a:endParaRPr>
              <a:solidFill>
                <a:schemeClr val="dk1"/>
              </a:solidFill>
            </a:endParaRPr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>
                <a:solidFill>
                  <a:schemeClr val="dk1"/>
                </a:solidFill>
              </a:rPr>
              <a:t>Purity, Ploidy estimation: both measures depend on CNA burden (the lower CNA burden the lower the purity/ploidy)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? mis-match(es) especially with cBIO reports (6 </a:t>
            </a:r>
            <a:r>
              <a:rPr lang="en" i="1">
                <a:solidFill>
                  <a:schemeClr val="dk1"/>
                </a:solidFill>
              </a:rPr>
              <a:t>ERBB2 </a:t>
            </a:r>
            <a:r>
              <a:rPr lang="en">
                <a:solidFill>
                  <a:schemeClr val="dk1"/>
                </a:solidFill>
              </a:rPr>
              <a:t>amplifications which are not reported)</a:t>
            </a:r>
            <a:endParaRPr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? Similar approach with WES data - can we justify the results? 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Reducing oversampling to improve dryclean performance</a:t>
            </a:r>
            <a:endParaRPr/>
          </a:p>
        </p:txBody>
      </p:sp>
      <p:sp>
        <p:nvSpPr>
          <p:cNvPr id="252" name="Google Shape;252;p34"/>
          <p:cNvSpPr txBox="1">
            <a:spLocks noGrp="1"/>
          </p:cNvSpPr>
          <p:nvPr>
            <p:ph type="body" idx="1"/>
          </p:nvPr>
        </p:nvSpPr>
        <p:spPr>
          <a:xfrm>
            <a:off x="866825" y="4278175"/>
            <a:ext cx="3705600" cy="5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“bell-shape curved” signal  for exon regions in raw data</a:t>
            </a:r>
            <a:endParaRPr/>
          </a:p>
        </p:txBody>
      </p:sp>
      <p:pic>
        <p:nvPicPr>
          <p:cNvPr id="253" name="Google Shape;2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75" y="1252375"/>
            <a:ext cx="5201901" cy="294354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4"/>
          <p:cNvSpPr txBox="1">
            <a:spLocks noGrp="1"/>
          </p:cNvSpPr>
          <p:nvPr>
            <p:ph type="body" idx="1"/>
          </p:nvPr>
        </p:nvSpPr>
        <p:spPr>
          <a:xfrm>
            <a:off x="5698975" y="1027775"/>
            <a:ext cx="2935500" cy="3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pre-processing steps:</a:t>
            </a: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(1) collapsing the neighbouring probes (averaging the signal) </a:t>
            </a: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(2) filtering out regions </a:t>
            </a:r>
            <a:br>
              <a:rPr lang="en"/>
            </a:br>
            <a:r>
              <a:rPr lang="en"/>
              <a:t>that are too small </a:t>
            </a:r>
            <a:br>
              <a:rPr lang="en"/>
            </a:br>
            <a:r>
              <a:rPr lang="en"/>
              <a:t>(noise)</a:t>
            </a: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PON: 6799 x 992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Reducing oversampling - high purity sample </a:t>
            </a:r>
            <a:endParaRPr/>
          </a:p>
        </p:txBody>
      </p:sp>
      <p:sp>
        <p:nvSpPr>
          <p:cNvPr id="260" name="Google Shape;260;p35"/>
          <p:cNvSpPr txBox="1">
            <a:spLocks noGrp="1"/>
          </p:cNvSpPr>
          <p:nvPr>
            <p:ph type="body" idx="1"/>
          </p:nvPr>
        </p:nvSpPr>
        <p:spPr>
          <a:xfrm>
            <a:off x="7659600" y="76200"/>
            <a:ext cx="1484400" cy="5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P-0000584-T03-IM6 </a:t>
            </a:r>
            <a:endParaRPr sz="9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(purity: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</a:rPr>
              <a:t>0.87, ploidy: 2.1)</a:t>
            </a:r>
            <a:endParaRPr sz="900">
              <a:solidFill>
                <a:schemeClr val="dk1"/>
              </a:solidFill>
            </a:endParaRPr>
          </a:p>
        </p:txBody>
      </p:sp>
      <p:pic>
        <p:nvPicPr>
          <p:cNvPr id="261" name="Google Shape;26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575" y="911875"/>
            <a:ext cx="7052848" cy="408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Reducing oversampling - low purity sample </a:t>
            </a:r>
            <a:endParaRPr/>
          </a:p>
        </p:txBody>
      </p:sp>
      <p:pic>
        <p:nvPicPr>
          <p:cNvPr id="267" name="Google Shape;26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513" y="998050"/>
            <a:ext cx="7036976" cy="3973374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6"/>
          <p:cNvSpPr txBox="1">
            <a:spLocks noGrp="1"/>
          </p:cNvSpPr>
          <p:nvPr>
            <p:ph type="body" idx="1"/>
          </p:nvPr>
        </p:nvSpPr>
        <p:spPr>
          <a:xfrm>
            <a:off x="7659600" y="152400"/>
            <a:ext cx="1484400" cy="5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P-0033684-T01-IM6 </a:t>
            </a:r>
            <a:endParaRPr sz="9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(purity: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</a:rPr>
              <a:t>0.31, ploidy: 5.3)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Dryclean + region collapsing impact (high purity samples) </a:t>
            </a:r>
            <a:endParaRPr/>
          </a:p>
        </p:txBody>
      </p:sp>
      <p:pic>
        <p:nvPicPr>
          <p:cNvPr id="274" name="Google Shape;2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63" y="941525"/>
            <a:ext cx="7450079" cy="39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Dryclean + region collapsing impact (low purity samples) </a:t>
            </a:r>
            <a:endParaRPr/>
          </a:p>
        </p:txBody>
      </p:sp>
      <p:pic>
        <p:nvPicPr>
          <p:cNvPr id="280" name="Google Shape;2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63" y="937300"/>
            <a:ext cx="7450079" cy="39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Dryclean + region collapsing impact - global view </a:t>
            </a:r>
            <a:endParaRPr/>
          </a:p>
        </p:txBody>
      </p:sp>
      <p:pic>
        <p:nvPicPr>
          <p:cNvPr id="286" name="Google Shape;2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625" y="975250"/>
            <a:ext cx="7276725" cy="388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CNA inference: Multiple factors affect CNA calling</a:t>
            </a:r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97226"/>
            <a:ext cx="8412127" cy="359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60"/>
              <a:t>Robust Principal Component Analysis (rPCA)</a:t>
            </a:r>
            <a:endParaRPr sz="246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662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• rPCA is one of the approaches to find low rank approximation of a matrix that is contaminated by gross anomalies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</a:rPr>
              <a:t>• It has been used in separating foreground from background in video surveillance, face recognition, etc.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2550" y="1968925"/>
            <a:ext cx="3089749" cy="135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75" y="106725"/>
            <a:ext cx="8954251" cy="503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Implementation of </a:t>
            </a:r>
            <a:r>
              <a:rPr lang="en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dryclean</a:t>
            </a:r>
            <a:r>
              <a:rPr lang="en" sz="2100">
                <a:solidFill>
                  <a:schemeClr val="dk1"/>
                </a:solidFill>
              </a:rPr>
              <a:t> for IMPACT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and Data</a:t>
            </a:r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Breast Invasive Ductal Carcinomas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IMPACT targeted panel sequencing (gene panel 468)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uneven ‘probe-distribution’ throughout the genome (Addy updated the script)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PON: 147,182 x 992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Following results: </a:t>
            </a:r>
            <a:r>
              <a:rPr lang="en" sz="1600" b="1">
                <a:solidFill>
                  <a:schemeClr val="dk1"/>
                </a:solidFill>
              </a:rPr>
              <a:t>n = 65 BRCA</a:t>
            </a:r>
            <a:r>
              <a:rPr lang="en" sz="1600">
                <a:solidFill>
                  <a:schemeClr val="dk1"/>
                </a:solidFill>
              </a:rPr>
              <a:t> cases (low and high purity group; WES available)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CnLR across the genome will systematically be replaced</a:t>
            </a:r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04" name="Google Shape;104;p20"/>
          <p:cNvSpPr txBox="1"/>
          <p:nvPr/>
        </p:nvSpPr>
        <p:spPr>
          <a:xfrm>
            <a:off x="6728150" y="2537650"/>
            <a:ext cx="1772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allele-specific estimate [logOR];</a:t>
            </a:r>
            <a:endParaRPr sz="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stay with original point estimate</a:t>
            </a:r>
            <a:endParaRPr sz="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[...there is no indication of systematic bias, hence an allele-specific PON can be neglected]</a:t>
            </a:r>
            <a:endParaRPr sz="800" b="1"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625" y="1152475"/>
            <a:ext cx="2457960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1275" y="2299528"/>
            <a:ext cx="1356676" cy="1705322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 txBox="1"/>
          <p:nvPr/>
        </p:nvSpPr>
        <p:spPr>
          <a:xfrm>
            <a:off x="5405172" y="1958450"/>
            <a:ext cx="971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/>
              <a:t>Alt Counts</a:t>
            </a:r>
            <a:endParaRPr sz="1000" b="1" i="1"/>
          </a:p>
        </p:txBody>
      </p:sp>
      <p:cxnSp>
        <p:nvCxnSpPr>
          <p:cNvPr id="108" name="Google Shape;108;p20"/>
          <p:cNvCxnSpPr/>
          <p:nvPr/>
        </p:nvCxnSpPr>
        <p:spPr>
          <a:xfrm flipH="1">
            <a:off x="5058922" y="1897625"/>
            <a:ext cx="1545000" cy="213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" name="Google Shape;109;p20"/>
          <p:cNvCxnSpPr/>
          <p:nvPr/>
        </p:nvCxnSpPr>
        <p:spPr>
          <a:xfrm>
            <a:off x="5058875" y="1897625"/>
            <a:ext cx="1545300" cy="213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implementation of DryClean with two modes</a:t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 rotWithShape="1">
          <a:blip r:embed="rId3">
            <a:alphaModFix/>
          </a:blip>
          <a:srcRect l="-4670" t="1060" r="4670" b="-1059"/>
          <a:stretch/>
        </p:blipFill>
        <p:spPr>
          <a:xfrm>
            <a:off x="345775" y="900250"/>
            <a:ext cx="5580651" cy="349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702</Words>
  <Application>Microsoft Macintosh PowerPoint</Application>
  <PresentationFormat>On-screen Show (16:9)</PresentationFormat>
  <Paragraphs>124</Paragraphs>
  <Slides>27</Slides>
  <Notes>27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Courier New</vt:lpstr>
      <vt:lpstr>Times New Roman</vt:lpstr>
      <vt:lpstr>Simple Light</vt:lpstr>
      <vt:lpstr>Robust background modelling of copy number alterations data</vt:lpstr>
      <vt:lpstr>Outline</vt:lpstr>
      <vt:lpstr>CNA inference: Multiple factors affect CNA calling</vt:lpstr>
      <vt:lpstr>Robust Principal Component Analysis (rPCA)</vt:lpstr>
      <vt:lpstr>PowerPoint Presentation</vt:lpstr>
      <vt:lpstr>PowerPoint Presentation</vt:lpstr>
      <vt:lpstr>Background and Data</vt:lpstr>
      <vt:lpstr>CnLR across the genome will systematically be replaced</vt:lpstr>
      <vt:lpstr>The implementation of DryClean with two modes</vt:lpstr>
      <vt:lpstr>DryClean removes GC bias in IMPACT data</vt:lpstr>
      <vt:lpstr>DryClean is ‘normal-agnostic’ </vt:lpstr>
      <vt:lpstr>DryClean reduces (hyper-) segmentation, especially in low purity samples</vt:lpstr>
      <vt:lpstr>‘Partial’ replacement is uniform across the genome, and hence should not cause an issue</vt:lpstr>
      <vt:lpstr>‘Full replacement’ doesn’t improve the calls</vt:lpstr>
      <vt:lpstr>Focality? One case example with methodological concordance </vt:lpstr>
      <vt:lpstr>DryClean enables sensitive change-points detection</vt:lpstr>
      <vt:lpstr>More focal events are captured with DryClean data</vt:lpstr>
      <vt:lpstr>Focality: </vt:lpstr>
      <vt:lpstr>High amplification</vt:lpstr>
      <vt:lpstr>Poor data – stays poor data case study: P-0021225-T01-IM6; primary breast cancer (55 y, f.)</vt:lpstr>
      <vt:lpstr>Summary</vt:lpstr>
      <vt:lpstr>Reducing oversampling to improve dryclean performance</vt:lpstr>
      <vt:lpstr>Reducing oversampling - high purity sample </vt:lpstr>
      <vt:lpstr>Reducing oversampling - low purity sample </vt:lpstr>
      <vt:lpstr>Dryclean + region collapsing impact (high purity samples) </vt:lpstr>
      <vt:lpstr>Dryclean + region collapsing impact (low purity samples) </vt:lpstr>
      <vt:lpstr>Dryclean + region collapsing impact - global view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Robust background modelling of copy number alterations data</dc:title>
  <cp:lastModifiedBy>S10687</cp:lastModifiedBy>
  <cp:revision>1</cp:revision>
  <dcterms:modified xsi:type="dcterms:W3CDTF">2021-10-29T15:24:58Z</dcterms:modified>
</cp:coreProperties>
</file>